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1"/>
  </p:notesMasterIdLst>
  <p:handoutMasterIdLst>
    <p:handoutMasterId r:id="rId32"/>
  </p:handoutMasterIdLst>
  <p:sldIdLst>
    <p:sldId id="496" r:id="rId5"/>
    <p:sldId id="497" r:id="rId6"/>
    <p:sldId id="499" r:id="rId7"/>
    <p:sldId id="498" r:id="rId8"/>
    <p:sldId id="507" r:id="rId9"/>
    <p:sldId id="430" r:id="rId10"/>
    <p:sldId id="508" r:id="rId11"/>
    <p:sldId id="510" r:id="rId12"/>
    <p:sldId id="512" r:id="rId13"/>
    <p:sldId id="509" r:id="rId14"/>
    <p:sldId id="500" r:id="rId15"/>
    <p:sldId id="514" r:id="rId16"/>
    <p:sldId id="516" r:id="rId17"/>
    <p:sldId id="513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503" r:id="rId28"/>
    <p:sldId id="505" r:id="rId29"/>
    <p:sldId id="506" r:id="rId3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7D1"/>
    <a:srgbClr val="E4650E"/>
    <a:srgbClr val="EC2C06"/>
    <a:srgbClr val="E53B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60" y="54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1"/>
    </p:cViewPr>
  </p:sorterViewPr>
  <p:notesViewPr>
    <p:cSldViewPr snapToGrid="0">
      <p:cViewPr varScale="1">
        <p:scale>
          <a:sx n="63" d="100"/>
          <a:sy n="63" d="100"/>
        </p:scale>
        <p:origin x="189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841507B-447A-43E4-A67A-78917CB1FB25}">
      <dgm:prSet custT="1"/>
      <dgm:spPr/>
      <dgm:t>
        <a:bodyPr rtlCol="0"/>
        <a:lstStyle/>
        <a:p>
          <a:pPr rtl="0"/>
          <a:r>
            <a:rPr lang="en-US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Discuss the requirements,  determine the </a:t>
          </a:r>
          <a:r>
            <a:rPr lang="en-GB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division of labour.</a:t>
          </a:r>
          <a:endParaRPr lang="zh-CN" altLang="en-US" sz="14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9ECAFD9-77B4-411E-A0C6-BD2718D2ED19}" type="parTrans" cxnId="{89F99CCE-DD31-45EB-8368-0C474560C17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56963F-9458-4CF1-BA11-F6B59F6693C3}" type="sibTrans" cxnId="{89F99CCE-DD31-45EB-8368-0C474560C17C}">
      <dgm:prSet phldrT="1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A0D1191-41B5-4E4E-98CA-BB121638FA27}">
      <dgm:prSet custT="1"/>
      <dgm:spPr/>
      <dgm:t>
        <a:bodyPr rtlCol="0"/>
        <a:lstStyle/>
        <a:p>
          <a:pPr rtl="0"/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Choose the tool, learn and working on designing.</a:t>
          </a:r>
        </a:p>
      </dgm:t>
    </dgm:pt>
    <dgm:pt modelId="{BF60A160-E127-4E75-A05F-AE196FFF76E3}" type="parTrans" cxnId="{11BC0A66-4F6B-4022-AC12-122A0951BEB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3A04663-B22C-4CA5-9BCF-3B42D70D691D}" type="sibTrans" cxnId="{11BC0A66-4F6B-4022-AC12-122A0951BEB5}">
      <dgm:prSet phldrT="3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5AD6682-19A1-4F15-920E-E13D92EB312E}">
      <dgm:prSet custT="1"/>
      <dgm:spPr/>
      <dgm:t>
        <a:bodyPr rtlCol="0"/>
        <a:lstStyle/>
        <a:p>
          <a:pPr rtl="0">
            <a:lnSpc>
              <a:spcPct val="90000"/>
            </a:lnSpc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Evaluate and improve the achievement.</a:t>
          </a:r>
        </a:p>
      </dgm:t>
    </dgm:pt>
    <dgm:pt modelId="{0A1EE536-D200-411C-8FD0-7F23E7109629}" type="parTrans" cxnId="{522DD16F-B30D-40BA-AA70-7667AAFFD0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A0DC7B-EEAC-48D5-8C2F-256705FA5618}" type="sibTrans" cxnId="{522DD16F-B30D-40BA-AA70-7667AAFFD0AE}">
      <dgm:prSet phldrT="4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F20ABF3-642B-4EA2-9497-67153B1D953A}">
      <dgm:prSet custT="1"/>
      <dgm:spPr/>
      <dgm:t>
        <a:bodyPr rtlCol="0"/>
        <a:lstStyle/>
        <a:p>
          <a:pPr rtl="0"/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Summarize and report.</a:t>
          </a:r>
          <a:endParaRPr lang="zh-CN" altLang="en-US" sz="1400" kern="1200" noProof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E5BB2D4-8C6C-4733-A4F4-BB908B5819C2}" type="parTrans" cxnId="{EF2C8C7A-25B0-4A45-86CA-AD1B06A26E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C6DD392-D3D9-41A4-B130-4C271E107B19}" type="sibTrans" cxnId="{EF2C8C7A-25B0-4A45-86CA-AD1B06A26E26}">
      <dgm:prSet phldrT="5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A8D6E5D-2291-4551-826E-2E8CD77EBBCD}">
      <dgm:prSet custT="1"/>
      <dgm:spPr/>
      <dgm:t>
        <a:bodyPr rtlCol="0"/>
        <a:lstStyle/>
        <a:p>
          <a:pPr rtl="0"/>
          <a:r>
            <a:rPr lang="en-US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Market research, analyze previous products.</a:t>
          </a:r>
        </a:p>
      </dgm:t>
    </dgm:pt>
    <dgm:pt modelId="{6D5F5307-B9A3-4224-A52C-70B5D7E58E7C}" type="sibTrans" cxnId="{55EAF420-E592-4A82-A62F-9D8CCEB249F3}">
      <dgm:prSet phldrT="2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08D565-E010-4B90-8EC9-E6472FDB3D6F}" type="parTrans" cxnId="{55EAF420-E592-4A82-A62F-9D8CCEB249F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2586" y="872701"/>
          <a:ext cx="8410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4092" y="802090"/>
          <a:ext cx="96719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5631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49181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128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Discuss the requirements,  determine the </a:t>
          </a:r>
          <a:r>
            <a:rPr lang="en-GB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division of labour.</a:t>
          </a:r>
          <a:endParaRPr lang="zh-CN" altLang="en-US" sz="1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83" y="1838632"/>
        <a:ext cx="1892345" cy="1587131"/>
      </dsp:txXfrm>
    </dsp:sp>
    <dsp:sp modelId="{69403660-B91F-4F31-9188-E4F56CDF83C4}">
      <dsp:nvSpPr>
        <dsp:cNvPr id="0" name=""/>
        <dsp:cNvSpPr/>
      </dsp:nvSpPr>
      <dsp:spPr>
        <a:xfrm>
          <a:off x="2103890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6698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2823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751787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3890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Market research, analyze previous products.</a:t>
          </a:r>
        </a:p>
      </dsp:txBody>
      <dsp:txXfrm>
        <a:off x="2103890" y="1838632"/>
        <a:ext cx="1892345" cy="1587131"/>
      </dsp:txXfrm>
    </dsp:sp>
    <dsp:sp modelId="{E6547311-AF0E-4FCF-BDD0-47989B866E24}">
      <dsp:nvSpPr>
        <dsp:cNvPr id="0" name=""/>
        <dsp:cNvSpPr/>
      </dsp:nvSpPr>
      <dsp:spPr>
        <a:xfrm>
          <a:off x="4206496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9305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844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854394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6496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Choose the tool, learn and working on designing.</a:t>
          </a:r>
        </a:p>
      </dsp:txBody>
      <dsp:txXfrm>
        <a:off x="4206496" y="1838632"/>
        <a:ext cx="1892345" cy="1587131"/>
      </dsp:txXfrm>
    </dsp:sp>
    <dsp:sp modelId="{B301E9C0-66A8-4889-AB14-A827A90B7730}">
      <dsp:nvSpPr>
        <dsp:cNvPr id="0" name=""/>
        <dsp:cNvSpPr/>
      </dsp:nvSpPr>
      <dsp:spPr>
        <a:xfrm>
          <a:off x="6309103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51911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3450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957000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910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Evaluate and improve the achievement.</a:t>
          </a:r>
        </a:p>
      </dsp:txBody>
      <dsp:txXfrm>
        <a:off x="6309103" y="1838632"/>
        <a:ext cx="1892345" cy="1587131"/>
      </dsp:txXfrm>
    </dsp:sp>
    <dsp:sp modelId="{98FC13F5-E633-4E1D-AC5F-6F956633F8CC}">
      <dsp:nvSpPr>
        <dsp:cNvPr id="0" name=""/>
        <dsp:cNvSpPr/>
      </dsp:nvSpPr>
      <dsp:spPr>
        <a:xfrm>
          <a:off x="8411709" y="872701"/>
          <a:ext cx="94617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605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059607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11709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Summarize and report.</a:t>
          </a:r>
          <a:endParaRPr lang="zh-CN" altLang="en-US" sz="1400" kern="1200" noProof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8411709" y="1838632"/>
        <a:ext cx="1892345" cy="15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带编号的线性箭头流程"/>
  <dgm:desc val="用于显示进度，日程表，任务、流程或工作流中的顺序步骤，或者强调移动或方向。引入了自动编号来显示出现在圆圈中的流程步骤。级别 1 和级别 2 文本显示在名为 UpArrowCallout 的形状中。此外，节点通过箭头状形状进行连接，强调流程性质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67407-A5BD-45B0-9FE7-F47983EBA07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2A09054-F929-4438-86C2-DFEFEA9BCC39}" type="datetime1">
              <a:rPr lang="zh-CN" altLang="en-US" noProof="0" smtClean="0"/>
              <a:t>2023/11/9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D0E63-0F6A-47B0-8BD1-6E95B004C87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54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52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19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990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6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00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31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58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29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0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4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形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722090" y="1690688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文本占位符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发言者姓名</a:t>
            </a:r>
          </a:p>
        </p:txBody>
      </p:sp>
      <p:sp>
        <p:nvSpPr>
          <p:cNvPr id="14" name="文本占位符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15" name="文本占位符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11" name="长方形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2681" y="3678105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9" name="长方形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中心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5890" y="1624215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488" y="2183001"/>
            <a:ext cx="7489017" cy="1806275"/>
          </a:xfrm>
        </p:spPr>
        <p:txBody>
          <a:bodyPr rtlCol="0"/>
          <a:lstStyle/>
          <a:p>
            <a:pPr rtl="0"/>
            <a:br>
              <a:rPr lang="en-US" altLang="zh-CN" sz="4400" dirty="0">
                <a:solidFill>
                  <a:schemeClr val="bg1"/>
                </a:solidFill>
              </a:rPr>
            </a:br>
            <a:r>
              <a:rPr lang="en-US" altLang="zh-CN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Prototype Design of User Interface</a:t>
            </a:r>
            <a:endParaRPr lang="zh-CN" altLang="en-US" sz="5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0" y="4590238"/>
            <a:ext cx="6931152" cy="1596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Group 1: THEMIS</a:t>
            </a:r>
          </a:p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Speaker: Zhou </a:t>
            </a:r>
            <a:r>
              <a:rPr lang="en-US" altLang="zh-CN" sz="2800" b="1" dirty="0" err="1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Wenxuan</a:t>
            </a:r>
            <a:endParaRPr lang="zh-CN" altLang="en-US" sz="2800" b="1" dirty="0">
              <a:solidFill>
                <a:schemeClr val="bg1"/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2C3529-4383-1BA3-583D-39FD04419230}"/>
              </a:ext>
            </a:extLst>
          </p:cNvPr>
          <p:cNvSpPr txBox="1"/>
          <p:nvPr/>
        </p:nvSpPr>
        <p:spPr>
          <a:xfrm>
            <a:off x="2246638" y="1177386"/>
            <a:ext cx="654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lgerian" panose="04020705040A02060702" pitchFamily="82" charset="0"/>
                <a:cs typeface="MV Boli" panose="02000500030200090000" pitchFamily="2" charset="0"/>
              </a:rPr>
              <a:t>EE308 - Assignment 5</a:t>
            </a:r>
            <a:r>
              <a:rPr lang="zh-CN" alt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：</a:t>
            </a:r>
            <a:endParaRPr lang="zh-CN" alt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长方形 6">
            <a:extLst>
              <a:ext uri="{FF2B5EF4-FFF2-40B4-BE49-F238E27FC236}">
                <a16:creationId xmlns:a16="http://schemas.microsoft.com/office/drawing/2014/main" id="{31122147-8448-C93F-99DB-E3612BFE6212}"/>
              </a:ext>
            </a:extLst>
          </p:cNvPr>
          <p:cNvSpPr/>
          <p:nvPr/>
        </p:nvSpPr>
        <p:spPr>
          <a:xfrm>
            <a:off x="3974203" y="427604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5ED561-D0B9-4A86-9887-4BE58790A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2" t="12463" r="12427" b="11046"/>
          <a:stretch/>
        </p:blipFill>
        <p:spPr>
          <a:xfrm flipH="1">
            <a:off x="401802" y="236170"/>
            <a:ext cx="976748" cy="811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6CCFDA-775D-8BDC-8DBB-F9A0C8ED41FD}"/>
              </a:ext>
            </a:extLst>
          </p:cNvPr>
          <p:cNvSpPr txBox="1"/>
          <p:nvPr/>
        </p:nvSpPr>
        <p:spPr>
          <a:xfrm>
            <a:off x="337598" y="1047624"/>
            <a:ext cx="11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1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068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 Details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4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14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07521"/>
            <a:ext cx="9144000" cy="2045471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Considering</a:t>
            </a: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previous products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Basing on our own requirements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sense of user’s experience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F6942-DC0B-0738-1619-E87BADDA0F33}"/>
              </a:ext>
            </a:extLst>
          </p:cNvPr>
          <p:cNvSpPr txBox="1"/>
          <p:nvPr/>
        </p:nvSpPr>
        <p:spPr>
          <a:xfrm>
            <a:off x="965368" y="639262"/>
            <a:ext cx="326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Main ideas:</a:t>
            </a:r>
            <a:endParaRPr lang="zh-CN" altLang="en-US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44180"/>
            <a:ext cx="9144000" cy="3383537"/>
          </a:xfrm>
        </p:spPr>
        <p:txBody>
          <a:bodyPr rtlCol="0">
            <a:noAutofit/>
          </a:bodyPr>
          <a:lstStyle/>
          <a:p>
            <a:pPr rtl="0">
              <a:lnSpc>
                <a:spcPts val="6500"/>
              </a:lnSpc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Experience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concept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Responsiveness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F6942-DC0B-0738-1619-E87BADDA0F33}"/>
              </a:ext>
            </a:extLst>
          </p:cNvPr>
          <p:cNvSpPr txBox="1"/>
          <p:nvPr/>
        </p:nvSpPr>
        <p:spPr>
          <a:xfrm>
            <a:off x="965368" y="639262"/>
            <a:ext cx="326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Key Points:</a:t>
            </a:r>
            <a:endParaRPr lang="zh-CN" altLang="en-US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398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Developing Process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13</a:t>
            </a:fld>
            <a:endParaRPr lang="zh-CN" altLang="en-US" dirty="0"/>
          </a:p>
        </p:txBody>
      </p:sp>
      <p:graphicFrame>
        <p:nvGraphicFramePr>
          <p:cNvPr id="9" name="内容占位符 4" descr="日程表 SmartArt 图形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484800"/>
              </p:ext>
            </p:extLst>
          </p:nvPr>
        </p:nvGraphicFramePr>
        <p:xfrm>
          <a:off x="838200" y="1691004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2E62FB39-B2ED-579F-D68F-D0BAA6212EF9}"/>
              </a:ext>
            </a:extLst>
          </p:cNvPr>
          <p:cNvSpPr txBox="1"/>
          <p:nvPr/>
        </p:nvSpPr>
        <p:spPr>
          <a:xfrm>
            <a:off x="7265921" y="4514779"/>
            <a:ext cx="163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*interaction,</a:t>
            </a:r>
          </a:p>
          <a:p>
            <a:pPr lvl="0"/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  user experience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BC978A-71F2-E279-8BDF-468C20ADE63F}"/>
              </a:ext>
            </a:extLst>
          </p:cNvPr>
          <p:cNvSpPr txBox="1"/>
          <p:nvPr/>
        </p:nvSpPr>
        <p:spPr>
          <a:xfrm>
            <a:off x="5212621" y="4576142"/>
            <a:ext cx="1631684" cy="24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*design direction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78E44-58C2-180C-BB12-844AD2DFB914}"/>
              </a:ext>
            </a:extLst>
          </p:cNvPr>
          <p:cNvSpPr txBox="1"/>
          <p:nvPr/>
        </p:nvSpPr>
        <p:spPr>
          <a:xfrm>
            <a:off x="3367388" y="4514779"/>
            <a:ext cx="108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*learning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C70663-54FF-3EFA-C9DC-52E5A87C6E2C}"/>
              </a:ext>
            </a:extLst>
          </p:cNvPr>
          <p:cNvCxnSpPr/>
          <p:nvPr/>
        </p:nvCxnSpPr>
        <p:spPr>
          <a:xfrm>
            <a:off x="2841762" y="2638404"/>
            <a:ext cx="0" cy="3121006"/>
          </a:xfrm>
          <a:prstGeom prst="line">
            <a:avLst/>
          </a:prstGeom>
          <a:ln w="9525">
            <a:solidFill>
              <a:srgbClr val="E465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591B990-1237-A9D5-C34C-442E7870E959}"/>
              </a:ext>
            </a:extLst>
          </p:cNvPr>
          <p:cNvCxnSpPr/>
          <p:nvPr/>
        </p:nvCxnSpPr>
        <p:spPr>
          <a:xfrm>
            <a:off x="9149431" y="2608129"/>
            <a:ext cx="0" cy="3121006"/>
          </a:xfrm>
          <a:prstGeom prst="line">
            <a:avLst/>
          </a:prstGeom>
          <a:ln w="9525">
            <a:solidFill>
              <a:srgbClr val="E465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53ED34C-3E20-623C-C5B3-D4C98FE929EE}"/>
              </a:ext>
            </a:extLst>
          </p:cNvPr>
          <p:cNvCxnSpPr/>
          <p:nvPr/>
        </p:nvCxnSpPr>
        <p:spPr>
          <a:xfrm>
            <a:off x="2848915" y="5664189"/>
            <a:ext cx="6203684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D8A532F-87AA-8249-6F27-DCC2EC3DF72C}"/>
              </a:ext>
            </a:extLst>
          </p:cNvPr>
          <p:cNvSpPr txBox="1"/>
          <p:nvPr/>
        </p:nvSpPr>
        <p:spPr>
          <a:xfrm>
            <a:off x="4872095" y="5491788"/>
            <a:ext cx="2312735" cy="369332"/>
          </a:xfrm>
          <a:prstGeom prst="rect">
            <a:avLst/>
          </a:prstGeom>
          <a:solidFill>
            <a:srgbClr val="F6D7D1"/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prstClr val="black"/>
                </a:solidFill>
                <a:latin typeface="Lucida Sans Unicode" panose="020B0602030504020204" pitchFamily="34" charset="0"/>
                <a:ea typeface="Microsoft YaHei UI" panose="020B0503020204020204" pitchFamily="34" charset="-122"/>
                <a:cs typeface="Lucida Sans Unicode" panose="020B0602030504020204" pitchFamily="34" charset="0"/>
              </a:rPr>
              <a:t>Designing Process</a:t>
            </a:r>
            <a:endParaRPr lang="zh-CN" altLang="en-US" dirty="0">
              <a:solidFill>
                <a:prstClr val="black"/>
              </a:solidFill>
              <a:latin typeface="Lucida Sans Unicode" panose="020B0602030504020204" pitchFamily="34" charset="0"/>
              <a:ea typeface="Microsoft YaHei UI" panose="020B0503020204020204" pitchFamily="34" charset="-122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3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280F-530F-BCC4-F365-E7B6C840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76F75-F942-B61C-7317-833D8717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56E78-7874-AA5E-41FD-3776A375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14</a:t>
            </a:fld>
            <a:endParaRPr lang="zh-CN" altLang="en-US" noProof="0"/>
          </a:p>
        </p:txBody>
      </p:sp>
      <p:sp>
        <p:nvSpPr>
          <p:cNvPr id="10" name="标题 6">
            <a:extLst>
              <a:ext uri="{FF2B5EF4-FFF2-40B4-BE49-F238E27FC236}">
                <a16:creationId xmlns:a16="http://schemas.microsoft.com/office/drawing/2014/main" id="{9ED6E1F7-634B-4A31-AE0B-BA0566E7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/>
          <a:p>
            <a:pPr algn="l"/>
            <a:r>
              <a:rPr lang="en-US" altLang="zh-CN" sz="440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Main Parts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C05C80E-1F71-B2B5-CB66-9C92391DCEBE}"/>
              </a:ext>
            </a:extLst>
          </p:cNvPr>
          <p:cNvSpPr/>
          <p:nvPr/>
        </p:nvSpPr>
        <p:spPr>
          <a:xfrm>
            <a:off x="1778577" y="2146386"/>
            <a:ext cx="1496291" cy="3754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6DD083-758C-FD60-F116-9F417BE13DFA}"/>
              </a:ext>
            </a:extLst>
          </p:cNvPr>
          <p:cNvSpPr txBox="1"/>
          <p:nvPr/>
        </p:nvSpPr>
        <p:spPr>
          <a:xfrm>
            <a:off x="2032690" y="3500172"/>
            <a:ext cx="11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5A94CD-8EFA-A245-DD3E-4E7A6F8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64" y="4238971"/>
            <a:ext cx="1100611" cy="36933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D628B0-5088-617F-B70E-0FC6A6915E8B}"/>
              </a:ext>
            </a:extLst>
          </p:cNvPr>
          <p:cNvGrpSpPr/>
          <p:nvPr/>
        </p:nvGrpSpPr>
        <p:grpSpPr>
          <a:xfrm>
            <a:off x="4270663" y="2401627"/>
            <a:ext cx="2632364" cy="1427018"/>
            <a:chOff x="4270663" y="2401627"/>
            <a:chExt cx="2632364" cy="142701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F62CC65-B57F-E106-7198-1C2D0DF9B277}"/>
                </a:ext>
              </a:extLst>
            </p:cNvPr>
            <p:cNvSpPr/>
            <p:nvPr/>
          </p:nvSpPr>
          <p:spPr>
            <a:xfrm>
              <a:off x="4270663" y="2401627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1BF159-313C-BA6D-523C-00FB744D6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60" t="1" r="14622" b="10290"/>
            <a:stretch/>
          </p:blipFill>
          <p:spPr>
            <a:xfrm>
              <a:off x="4523555" y="2698923"/>
              <a:ext cx="769065" cy="7785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5D54F1-B149-FC73-928B-90D661AABF74}"/>
                </a:ext>
              </a:extLst>
            </p:cNvPr>
            <p:cNvSpPr txBox="1"/>
            <p:nvPr/>
          </p:nvSpPr>
          <p:spPr>
            <a:xfrm>
              <a:off x="5324919" y="291508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Page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89E6DE8-E767-5BA4-4118-0EF8097DEEBE}"/>
              </a:ext>
            </a:extLst>
          </p:cNvPr>
          <p:cNvGrpSpPr/>
          <p:nvPr/>
        </p:nvGrpSpPr>
        <p:grpSpPr>
          <a:xfrm>
            <a:off x="4216977" y="4223818"/>
            <a:ext cx="2682405" cy="1427018"/>
            <a:chOff x="4216977" y="4223818"/>
            <a:chExt cx="2682405" cy="142701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710EFE0-93B8-7FFB-A6B9-D8BF253485E2}"/>
                </a:ext>
              </a:extLst>
            </p:cNvPr>
            <p:cNvSpPr/>
            <p:nvPr/>
          </p:nvSpPr>
          <p:spPr>
            <a:xfrm>
              <a:off x="4216977" y="4223818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BF17B6B-6028-C791-22D1-EBCD1615A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26" r="6859"/>
            <a:stretch/>
          </p:blipFill>
          <p:spPr>
            <a:xfrm>
              <a:off x="4523554" y="4562493"/>
              <a:ext cx="769065" cy="74966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4386D92-789C-DBA9-2269-1CBCA767975D}"/>
                </a:ext>
              </a:extLst>
            </p:cNvPr>
            <p:cNvSpPr txBox="1"/>
            <p:nvPr/>
          </p:nvSpPr>
          <p:spPr>
            <a:xfrm>
              <a:off x="5324919" y="473727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Purchasing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5605C5-F1F6-34F4-1C93-15537F03158D}"/>
              </a:ext>
            </a:extLst>
          </p:cNvPr>
          <p:cNvGrpSpPr/>
          <p:nvPr/>
        </p:nvGrpSpPr>
        <p:grpSpPr>
          <a:xfrm>
            <a:off x="7781059" y="2401627"/>
            <a:ext cx="2632364" cy="1427018"/>
            <a:chOff x="7781059" y="2401627"/>
            <a:chExt cx="2632364" cy="142701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8240080-0D27-FD5D-BA19-792F53580B0E}"/>
                </a:ext>
              </a:extLst>
            </p:cNvPr>
            <p:cNvSpPr/>
            <p:nvPr/>
          </p:nvSpPr>
          <p:spPr>
            <a:xfrm>
              <a:off x="7781059" y="2401627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1DA3295-A029-3B51-9FF4-15862C7A3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07" r="9223"/>
            <a:stretch/>
          </p:blipFill>
          <p:spPr>
            <a:xfrm>
              <a:off x="8036897" y="2742441"/>
              <a:ext cx="731653" cy="691488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C24B522-F991-2164-3E19-459270BF30F3}"/>
                </a:ext>
              </a:extLst>
            </p:cNvPr>
            <p:cNvSpPr txBox="1"/>
            <p:nvPr/>
          </p:nvSpPr>
          <p:spPr>
            <a:xfrm>
              <a:off x="8838960" y="291508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Items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2D69B0-9D96-FBF4-FFB4-E2D265AF7F4B}"/>
              </a:ext>
            </a:extLst>
          </p:cNvPr>
          <p:cNvGrpSpPr/>
          <p:nvPr/>
        </p:nvGrpSpPr>
        <p:grpSpPr>
          <a:xfrm>
            <a:off x="7781059" y="4223818"/>
            <a:ext cx="2646374" cy="1427018"/>
            <a:chOff x="7781059" y="4223818"/>
            <a:chExt cx="2646374" cy="142701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B2CE44E-6423-9166-1806-06DC2B50271F}"/>
                </a:ext>
              </a:extLst>
            </p:cNvPr>
            <p:cNvSpPr/>
            <p:nvPr/>
          </p:nvSpPr>
          <p:spPr>
            <a:xfrm>
              <a:off x="7781059" y="4223818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C2287E6-BFE0-33C3-3C47-6FB0E4679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6898" y="4582029"/>
              <a:ext cx="774042" cy="710594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A1468A-985E-57EC-7675-B178AD5E8C72}"/>
                </a:ext>
              </a:extLst>
            </p:cNvPr>
            <p:cNvSpPr txBox="1"/>
            <p:nvPr/>
          </p:nvSpPr>
          <p:spPr>
            <a:xfrm>
              <a:off x="8852970" y="4758990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0F2B9E-15EB-9800-3394-ABCA0EBCE613}"/>
              </a:ext>
            </a:extLst>
          </p:cNvPr>
          <p:cNvCxnSpPr/>
          <p:nvPr/>
        </p:nvCxnSpPr>
        <p:spPr>
          <a:xfrm>
            <a:off x="3514160" y="4023392"/>
            <a:ext cx="5142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649909A-5DE2-2A88-9399-4FBC1321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193" y="625284"/>
            <a:ext cx="5027554" cy="7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81905" y="625292"/>
            <a:ext cx="2589632" cy="5607417"/>
          </a:xfrm>
          <a:custGeom>
            <a:avLst/>
            <a:gdLst/>
            <a:ahLst/>
            <a:cxnLst/>
            <a:rect l="l" t="t" r="r" b="b"/>
            <a:pathLst>
              <a:path w="3884448" h="8411125">
                <a:moveTo>
                  <a:pt x="0" y="0"/>
                </a:moveTo>
                <a:lnTo>
                  <a:pt x="3884448" y="0"/>
                </a:lnTo>
                <a:lnTo>
                  <a:pt x="3884448" y="8411124"/>
                </a:lnTo>
                <a:lnTo>
                  <a:pt x="0" y="841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83807" y="625292"/>
            <a:ext cx="2561688" cy="5546908"/>
          </a:xfrm>
          <a:custGeom>
            <a:avLst/>
            <a:gdLst/>
            <a:ahLst/>
            <a:cxnLst/>
            <a:rect l="l" t="t" r="r" b="b"/>
            <a:pathLst>
              <a:path w="3842532" h="8320362">
                <a:moveTo>
                  <a:pt x="0" y="0"/>
                </a:moveTo>
                <a:lnTo>
                  <a:pt x="3842532" y="0"/>
                </a:lnTo>
                <a:lnTo>
                  <a:pt x="3842532" y="8320362"/>
                </a:lnTo>
                <a:lnTo>
                  <a:pt x="0" y="832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7237" y="4488399"/>
            <a:ext cx="1772596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Login page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133852" y="2691247"/>
            <a:ext cx="1701320" cy="467781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3230519" y="3423398"/>
            <a:ext cx="5563974" cy="1310845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9DF7965-1267-FDBC-A36C-D2E2E6439233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DC8B27C5-2A31-69D0-459C-7645E1C2C3F8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Begin Page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6826" y="2888947"/>
            <a:ext cx="2645329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Load</a:t>
            </a:r>
            <a:r>
              <a:rPr lang="en-US" altLang="zh-CN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ing</a:t>
            </a: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page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8147" y="3353185"/>
            <a:ext cx="340698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The loading page will display important time nodes to indicate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8613" y="5022850"/>
            <a:ext cx="340698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Login with student number and password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82335" y="1966826"/>
            <a:ext cx="1929246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Search bar</a:t>
            </a:r>
          </a:p>
        </p:txBody>
      </p:sp>
      <p:sp>
        <p:nvSpPr>
          <p:cNvPr id="6" name="Freeform 6"/>
          <p:cNvSpPr/>
          <p:nvPr/>
        </p:nvSpPr>
        <p:spPr>
          <a:xfrm>
            <a:off x="4163491" y="-207090"/>
            <a:ext cx="5317237" cy="7272179"/>
          </a:xfrm>
          <a:custGeom>
            <a:avLst/>
            <a:gdLst/>
            <a:ahLst/>
            <a:cxnLst/>
            <a:rect l="l" t="t" r="r" b="b"/>
            <a:pathLst>
              <a:path w="7975855" h="10908268">
                <a:moveTo>
                  <a:pt x="0" y="0"/>
                </a:moveTo>
                <a:lnTo>
                  <a:pt x="7975855" y="0"/>
                </a:lnTo>
                <a:lnTo>
                  <a:pt x="7975855" y="10908268"/>
                </a:lnTo>
                <a:lnTo>
                  <a:pt x="0" y="10908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97870" y="949844"/>
            <a:ext cx="1733295" cy="4936424"/>
          </a:xfrm>
          <a:custGeom>
            <a:avLst/>
            <a:gdLst/>
            <a:ahLst/>
            <a:cxnLst/>
            <a:rect l="l" t="t" r="r" b="b"/>
            <a:pathLst>
              <a:path w="2599942" h="7404636">
                <a:moveTo>
                  <a:pt x="0" y="0"/>
                </a:moveTo>
                <a:lnTo>
                  <a:pt x="2599942" y="0"/>
                </a:lnTo>
                <a:lnTo>
                  <a:pt x="2599942" y="7404636"/>
                </a:lnTo>
                <a:lnTo>
                  <a:pt x="0" y="740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44982" y="949844"/>
            <a:ext cx="1707407" cy="4936424"/>
          </a:xfrm>
          <a:custGeom>
            <a:avLst/>
            <a:gdLst/>
            <a:ahLst/>
            <a:cxnLst/>
            <a:rect l="l" t="t" r="r" b="b"/>
            <a:pathLst>
              <a:path w="2561111" h="7437468">
                <a:moveTo>
                  <a:pt x="0" y="0"/>
                </a:moveTo>
                <a:lnTo>
                  <a:pt x="2561112" y="0"/>
                </a:lnTo>
                <a:lnTo>
                  <a:pt x="2561112" y="7437468"/>
                </a:lnTo>
                <a:lnTo>
                  <a:pt x="0" y="7437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0509" y="3210967"/>
            <a:ext cx="2432897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Commodity classification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444" y="4840513"/>
            <a:ext cx="2210647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Latest release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5778" y="1691252"/>
            <a:ext cx="2298700" cy="364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10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22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Special topics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1056" y="4850849"/>
            <a:ext cx="2428144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Navigation bar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2911581" y="1502485"/>
            <a:ext cx="2203121" cy="68553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2967588" y="4148797"/>
            <a:ext cx="1863175" cy="937832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8800338" y="5086629"/>
            <a:ext cx="753609" cy="612019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3086355" y="2709694"/>
            <a:ext cx="2310166" cy="937830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8842245" y="1873673"/>
            <a:ext cx="753533" cy="2836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9121818" y="2187787"/>
            <a:ext cx="280416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>
                <a:latin typeface="Times New Roman" panose="02020603050405020304" charset="0"/>
                <a:cs typeface="Times New Roman" panose="02020603050405020304" charset="0"/>
              </a:rPr>
              <a:t>Offering specialized topics, such as graduation topics, are products published by graduates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95BF5E-414C-9633-1EA8-E11C60E2012F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97570953-17C5-F1AE-B2CB-64157539D3BF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9C363296-46DA-2ECB-0997-A1EDE162BAC1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H</a:t>
              </a:r>
              <a:r>
                <a:rPr lang="en-US" altLang="zh-CN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ome</a:t>
              </a: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Page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84892" y="631759"/>
            <a:ext cx="2583659" cy="5594483"/>
          </a:xfrm>
          <a:custGeom>
            <a:avLst/>
            <a:gdLst/>
            <a:ahLst/>
            <a:cxnLst/>
            <a:rect l="l" t="t" r="r" b="b"/>
            <a:pathLst>
              <a:path w="3875489" h="8391725">
                <a:moveTo>
                  <a:pt x="0" y="0"/>
                </a:moveTo>
                <a:lnTo>
                  <a:pt x="3875489" y="0"/>
                </a:lnTo>
                <a:lnTo>
                  <a:pt x="3875489" y="8391726"/>
                </a:lnTo>
                <a:lnTo>
                  <a:pt x="0" y="839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77117" y="631758"/>
            <a:ext cx="2575069" cy="5575883"/>
          </a:xfrm>
          <a:custGeom>
            <a:avLst/>
            <a:gdLst/>
            <a:ahLst/>
            <a:cxnLst/>
            <a:rect l="l" t="t" r="r" b="b"/>
            <a:pathLst>
              <a:path w="3862604" h="8363824">
                <a:moveTo>
                  <a:pt x="0" y="0"/>
                </a:moveTo>
                <a:lnTo>
                  <a:pt x="3862603" y="0"/>
                </a:lnTo>
                <a:lnTo>
                  <a:pt x="3862603" y="8363825"/>
                </a:lnTo>
                <a:lnTo>
                  <a:pt x="0" y="836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2725" y="4491533"/>
            <a:ext cx="2364923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Shopping cart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6528" y="2497829"/>
            <a:ext cx="2636111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Personal center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517648" y="4712725"/>
            <a:ext cx="3145953" cy="99437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3678767" y="3010747"/>
            <a:ext cx="7103957" cy="2715260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545194" y="3010747"/>
            <a:ext cx="378514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There are more additional features in the personal Center, such as student accreditation and a currency mall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81060E-9321-B9C9-55DE-572DC5D33DFB}"/>
              </a:ext>
            </a:extLst>
          </p:cNvPr>
          <p:cNvGrpSpPr/>
          <p:nvPr/>
        </p:nvGrpSpPr>
        <p:grpSpPr>
          <a:xfrm>
            <a:off x="46511" y="180000"/>
            <a:ext cx="3225689" cy="1350000"/>
            <a:chOff x="260994" y="358219"/>
            <a:chExt cx="3225689" cy="1342237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FCE18477-8BE2-70BE-68EA-0E99CF147B57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6030ECC-7780-5E22-CCD9-E9105E82B7A4}"/>
                </a:ext>
              </a:extLst>
            </p:cNvPr>
            <p:cNvSpPr txBox="1"/>
            <p:nvPr/>
          </p:nvSpPr>
          <p:spPr>
            <a:xfrm>
              <a:off x="260994" y="731363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Centers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31944" y="623893"/>
            <a:ext cx="2489555" cy="5548307"/>
          </a:xfrm>
          <a:custGeom>
            <a:avLst/>
            <a:gdLst/>
            <a:ahLst/>
            <a:cxnLst/>
            <a:rect l="l" t="t" r="r" b="b"/>
            <a:pathLst>
              <a:path w="3734332" h="8322460">
                <a:moveTo>
                  <a:pt x="0" y="0"/>
                </a:moveTo>
                <a:lnTo>
                  <a:pt x="3734331" y="0"/>
                </a:lnTo>
                <a:lnTo>
                  <a:pt x="3734331" y="8322460"/>
                </a:lnTo>
                <a:lnTo>
                  <a:pt x="0" y="8322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" r="-14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9704" y="625007"/>
            <a:ext cx="2589895" cy="5607987"/>
          </a:xfrm>
          <a:custGeom>
            <a:avLst/>
            <a:gdLst/>
            <a:ahLst/>
            <a:cxnLst/>
            <a:rect l="l" t="t" r="r" b="b"/>
            <a:pathLst>
              <a:path w="3884843" h="8411980">
                <a:moveTo>
                  <a:pt x="0" y="0"/>
                </a:moveTo>
                <a:lnTo>
                  <a:pt x="3884843" y="0"/>
                </a:lnTo>
                <a:lnTo>
                  <a:pt x="3884843" y="8411980"/>
                </a:lnTo>
                <a:lnTo>
                  <a:pt x="0" y="8411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0922" y="2492170"/>
            <a:ext cx="2107377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Search bar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230" y="4255353"/>
            <a:ext cx="3102642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Popular categories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458300" y="1502485"/>
            <a:ext cx="2637701" cy="121087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4085873" y="3040261"/>
            <a:ext cx="4583831" cy="1436284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3CB0F4-171C-2C51-DC3B-F52EE3066B99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F3AAEA46-D999-1DBC-9A1E-1F77B877390D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3A8949A6-43E0-4520-B2AF-505907E5639E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Searching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1423900" y="3705412"/>
            <a:ext cx="1667087" cy="1309793"/>
          </a:xfrm>
          <a:custGeom>
            <a:avLst/>
            <a:gdLst/>
            <a:ahLst/>
            <a:cxnLst/>
            <a:rect l="l" t="t" r="r" b="b"/>
            <a:pathLst>
              <a:path w="4247535" h="4114800">
                <a:moveTo>
                  <a:pt x="0" y="0"/>
                </a:moveTo>
                <a:lnTo>
                  <a:pt x="4247535" y="0"/>
                </a:lnTo>
                <a:lnTo>
                  <a:pt x="4247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6415" y="993138"/>
            <a:ext cx="2460611" cy="5264474"/>
          </a:xfrm>
          <a:custGeom>
            <a:avLst/>
            <a:gdLst/>
            <a:ahLst/>
            <a:cxnLst/>
            <a:rect l="l" t="t" r="r" b="b"/>
            <a:pathLst>
              <a:path w="3690916" h="7896711">
                <a:moveTo>
                  <a:pt x="0" y="0"/>
                </a:moveTo>
                <a:lnTo>
                  <a:pt x="3690916" y="0"/>
                </a:lnTo>
                <a:lnTo>
                  <a:pt x="3690916" y="7896711"/>
                </a:lnTo>
                <a:lnTo>
                  <a:pt x="0" y="7896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318" r="-943" b="-443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83071" y="930934"/>
            <a:ext cx="2563161" cy="5326678"/>
          </a:xfrm>
          <a:custGeom>
            <a:avLst/>
            <a:gdLst/>
            <a:ahLst/>
            <a:cxnLst/>
            <a:rect l="l" t="t" r="r" b="b"/>
            <a:pathLst>
              <a:path w="3844742" h="8083323">
                <a:moveTo>
                  <a:pt x="0" y="0"/>
                </a:moveTo>
                <a:lnTo>
                  <a:pt x="3844742" y="0"/>
                </a:lnTo>
                <a:lnTo>
                  <a:pt x="3844742" y="8083323"/>
                </a:lnTo>
                <a:lnTo>
                  <a:pt x="0" y="8083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53" t="-22565" r="-2426" b="-137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3123" y="3210347"/>
            <a:ext cx="3279623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Commodity details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2538" y="5212651"/>
            <a:ext cx="3279622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omments</a:t>
            </a: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reviewing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632200" y="3429000"/>
            <a:ext cx="1203113" cy="3386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3632200" y="3625427"/>
            <a:ext cx="5050790" cy="178096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287867" y="1726777"/>
            <a:ext cx="423606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In this interface, you can see the details of the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commodity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and other users' reviews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32689F-9001-5669-08F0-4A267A5F15E9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8EA01A46-415E-BC99-CDAA-F9391D98613E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B0EB3BEC-D86C-4651-2A69-D1C75F231C85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Commodity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249" y="644652"/>
            <a:ext cx="4178808" cy="5568696"/>
          </a:xfrm>
        </p:spPr>
        <p:txBody>
          <a:bodyPr rtlCol="0"/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Content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951" y="1303020"/>
            <a:ext cx="4992624" cy="4251960"/>
          </a:xfrm>
        </p:spPr>
        <p:txBody>
          <a:bodyPr rtlCol="0">
            <a:normAutofit/>
          </a:bodyPr>
          <a:lstStyle/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1: Introduction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2: Designers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3: Developing Tools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4: Design Details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Assignment 5 - Presentation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85411" y="632884"/>
            <a:ext cx="2582620" cy="5592233"/>
          </a:xfrm>
          <a:custGeom>
            <a:avLst/>
            <a:gdLst/>
            <a:ahLst/>
            <a:cxnLst/>
            <a:rect l="l" t="t" r="r" b="b"/>
            <a:pathLst>
              <a:path w="3873930" h="8388350">
                <a:moveTo>
                  <a:pt x="0" y="0"/>
                </a:moveTo>
                <a:lnTo>
                  <a:pt x="3873931" y="0"/>
                </a:lnTo>
                <a:lnTo>
                  <a:pt x="3873931" y="8388350"/>
                </a:lnTo>
                <a:lnTo>
                  <a:pt x="0" y="838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36085" y="632884"/>
            <a:ext cx="2457133" cy="5539317"/>
          </a:xfrm>
          <a:custGeom>
            <a:avLst/>
            <a:gdLst/>
            <a:ahLst/>
            <a:cxnLst/>
            <a:rect l="l" t="t" r="r" b="b"/>
            <a:pathLst>
              <a:path w="3685700" h="8308975">
                <a:moveTo>
                  <a:pt x="0" y="0"/>
                </a:moveTo>
                <a:lnTo>
                  <a:pt x="3685699" y="0"/>
                </a:lnTo>
                <a:lnTo>
                  <a:pt x="3685699" y="8308975"/>
                </a:lnTo>
                <a:lnTo>
                  <a:pt x="0" y="830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6" r="-20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0717" y="2586155"/>
            <a:ext cx="2581379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Payment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432" y="4273959"/>
            <a:ext cx="2145950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Order page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632096" y="2807346"/>
            <a:ext cx="1795438" cy="176741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3414382" y="2630605"/>
            <a:ext cx="5008721" cy="1864546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文本框 12"/>
          <p:cNvSpPr txBox="1"/>
          <p:nvPr/>
        </p:nvSpPr>
        <p:spPr>
          <a:xfrm>
            <a:off x="986790" y="3121661"/>
            <a:ext cx="3341370" cy="954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Various payment methods,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echat and Alipay are </a:t>
            </a:r>
            <a:r>
              <a:rPr lang="en-GB" altLang="zh-CN" sz="1867" dirty="0">
                <a:latin typeface="Times New Roman" panose="02020603050405020304" charset="0"/>
                <a:cs typeface="Times New Roman" panose="02020603050405020304" charset="0"/>
              </a:rPr>
              <a:t>available</a:t>
            </a:r>
          </a:p>
          <a:p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071" y="4815840"/>
            <a:ext cx="3086523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Here you can select the order information of different states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537694-AEA4-0879-A933-687D36019926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0008668C-32C6-8EFD-4913-6723FFFDA9F2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877C7689-4A28-C933-A57F-3EF6B28974FE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Purchasing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09345" y="631372"/>
            <a:ext cx="2510612" cy="5595257"/>
          </a:xfrm>
          <a:custGeom>
            <a:avLst/>
            <a:gdLst/>
            <a:ahLst/>
            <a:cxnLst/>
            <a:rect l="l" t="t" r="r" b="b"/>
            <a:pathLst>
              <a:path w="3765918" h="8392886">
                <a:moveTo>
                  <a:pt x="0" y="0"/>
                </a:moveTo>
                <a:lnTo>
                  <a:pt x="3765919" y="0"/>
                </a:lnTo>
                <a:lnTo>
                  <a:pt x="3765919" y="8392886"/>
                </a:lnTo>
                <a:lnTo>
                  <a:pt x="0" y="8392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35" t="-1416" r="-1503" b="-14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12002" y="631372"/>
            <a:ext cx="2529439" cy="5595257"/>
          </a:xfrm>
          <a:custGeom>
            <a:avLst/>
            <a:gdLst/>
            <a:ahLst/>
            <a:cxnLst/>
            <a:rect l="l" t="t" r="r" b="b"/>
            <a:pathLst>
              <a:path w="3794159" h="8392886">
                <a:moveTo>
                  <a:pt x="0" y="0"/>
                </a:moveTo>
                <a:lnTo>
                  <a:pt x="3794159" y="0"/>
                </a:lnTo>
                <a:lnTo>
                  <a:pt x="3794159" y="8392886"/>
                </a:lnTo>
                <a:lnTo>
                  <a:pt x="0" y="839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5" r="-99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0" y="2299272"/>
            <a:ext cx="2950210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After-sales evaluation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128" y="4473798"/>
            <a:ext cx="3414381" cy="81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Pre-sales communication page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635906" y="2321201"/>
            <a:ext cx="1997601" cy="405649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4041422" y="2810897"/>
            <a:ext cx="4381680" cy="2099358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文本框 12"/>
          <p:cNvSpPr txBox="1"/>
          <p:nvPr/>
        </p:nvSpPr>
        <p:spPr>
          <a:xfrm>
            <a:off x="630767" y="3266166"/>
            <a:ext cx="3841327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After the purchase can be evaluated, for other users reference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8077" y="5420783"/>
            <a:ext cx="3287183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Communicate before purchase to have a better experience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CF7C03A-F3BC-6B54-A003-62FECC1FAE1C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AD9945BF-180A-567C-CF7E-A3F5730032D8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78AC46FF-AD1F-4A73-F83A-C7C1A9ADEC85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Chatting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194" y="1695627"/>
            <a:ext cx="8949799" cy="4933073"/>
          </a:xfrm>
          <a:custGeom>
            <a:avLst/>
            <a:gdLst/>
            <a:ahLst/>
            <a:cxnLst/>
            <a:rect l="l" t="t" r="r" b="b"/>
            <a:pathLst>
              <a:path w="13424699" h="7399609">
                <a:moveTo>
                  <a:pt x="0" y="0"/>
                </a:moveTo>
                <a:lnTo>
                  <a:pt x="13424700" y="0"/>
                </a:lnTo>
                <a:lnTo>
                  <a:pt x="13424700" y="7399608"/>
                </a:lnTo>
                <a:lnTo>
                  <a:pt x="0" y="739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2105" y="2943247"/>
            <a:ext cx="2581379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Select type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505" y="4173851"/>
            <a:ext cx="2356912" cy="81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Commodity information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2015413" y="2479835"/>
            <a:ext cx="3728158" cy="698794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2083837" y="3382346"/>
            <a:ext cx="3851585" cy="1239416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9751484" y="2326641"/>
            <a:ext cx="2440517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Rental term and price setting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7662415" y="2891590"/>
            <a:ext cx="2280920" cy="165819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2A74DA-E382-E66A-C55F-5D10045C56F1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C7822B9F-1918-BE20-EA74-398531D03BB9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EB4E500-AA4C-D6D1-1A40-BE2368BB50CD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Publishing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5172" y="334398"/>
            <a:ext cx="3083098" cy="6189204"/>
            <a:chOff x="0" y="0"/>
            <a:chExt cx="6166196" cy="12378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6196" cy="12378408"/>
            </a:xfrm>
            <a:custGeom>
              <a:avLst/>
              <a:gdLst/>
              <a:ahLst/>
              <a:cxnLst/>
              <a:rect l="l" t="t" r="r" b="b"/>
              <a:pathLst>
                <a:path w="6166196" h="12378408">
                  <a:moveTo>
                    <a:pt x="0" y="0"/>
                  </a:moveTo>
                  <a:lnTo>
                    <a:pt x="6166196" y="0"/>
                  </a:lnTo>
                  <a:lnTo>
                    <a:pt x="6166196" y="12378408"/>
                  </a:lnTo>
                  <a:lnTo>
                    <a:pt x="0" y="1237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77971" y="634094"/>
              <a:ext cx="5210254" cy="10861830"/>
            </a:xfrm>
            <a:custGeom>
              <a:avLst/>
              <a:gdLst/>
              <a:ahLst/>
              <a:cxnLst/>
              <a:rect l="l" t="t" r="r" b="b"/>
              <a:pathLst>
                <a:path w="5210254" h="10861830">
                  <a:moveTo>
                    <a:pt x="0" y="0"/>
                  </a:moveTo>
                  <a:lnTo>
                    <a:pt x="5210254" y="0"/>
                  </a:lnTo>
                  <a:lnTo>
                    <a:pt x="5210254" y="10861831"/>
                  </a:lnTo>
                  <a:lnTo>
                    <a:pt x="0" y="1086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0" t="-1540" b="-288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08775" y="561392"/>
            <a:ext cx="2464960" cy="5610808"/>
          </a:xfrm>
          <a:custGeom>
            <a:avLst/>
            <a:gdLst/>
            <a:ahLst/>
            <a:cxnLst/>
            <a:rect l="l" t="t" r="r" b="b"/>
            <a:pathLst>
              <a:path w="3697440" h="8416212">
                <a:moveTo>
                  <a:pt x="0" y="0"/>
                </a:moveTo>
                <a:lnTo>
                  <a:pt x="3697440" y="0"/>
                </a:lnTo>
                <a:lnTo>
                  <a:pt x="3697440" y="8416212"/>
                </a:lnTo>
                <a:lnTo>
                  <a:pt x="0" y="8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8" r="-23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7464" y="2586143"/>
            <a:ext cx="3184737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Personal information modification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7040" y="4177877"/>
            <a:ext cx="3118697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Leasehold merchant excess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632096" y="2608072"/>
            <a:ext cx="1997601" cy="612025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3640894" y="2810897"/>
            <a:ext cx="4782208" cy="232895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文本框 13"/>
          <p:cNvSpPr txBox="1"/>
          <p:nvPr/>
        </p:nvSpPr>
        <p:spPr>
          <a:xfrm>
            <a:off x="376767" y="5160010"/>
            <a:ext cx="3859107" cy="954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After each lease, you can get lease coins, which can be exchanged at the lease mall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257A4F-6128-BCB2-3C37-1D9701C06457}"/>
              </a:ext>
            </a:extLst>
          </p:cNvPr>
          <p:cNvGrpSpPr/>
          <p:nvPr/>
        </p:nvGrpSpPr>
        <p:grpSpPr>
          <a:xfrm>
            <a:off x="173600" y="180000"/>
            <a:ext cx="3225689" cy="1350000"/>
            <a:chOff x="388083" y="358219"/>
            <a:chExt cx="3225689" cy="1342237"/>
          </a:xfrm>
        </p:grpSpPr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9FCD0C5F-1E71-F18B-CB9A-9CDF58A5C38B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C6A9F686-727A-6B26-402C-15B8C977952C}"/>
                </a:ext>
              </a:extLst>
            </p:cNvPr>
            <p:cNvSpPr txBox="1"/>
            <p:nvPr/>
          </p:nvSpPr>
          <p:spPr>
            <a:xfrm>
              <a:off x="388083" y="748908"/>
              <a:ext cx="3225689" cy="50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Personal Page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906009"/>
            <a:ext cx="5157787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Problems</a:t>
            </a:r>
            <a:endParaRPr lang="zh-CN" altLang="en-US" sz="32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2841756"/>
            <a:ext cx="5157787" cy="2572645"/>
          </a:xfrm>
        </p:spPr>
        <p:txBody>
          <a:bodyPr rtlCol="0">
            <a:normAutofit fontScale="92500"/>
          </a:bodyPr>
          <a:lstStyle/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Screen size limitations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Complexity of interaction design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Data display and processing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Integration with back-end interfaces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Mini-program specifications and limitations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Collaboration between design and development</a:t>
            </a:r>
            <a:endParaRPr lang="zh-CN" altLang="en-US" sz="2000" dirty="0">
              <a:latin typeface="Aptos Narrow" panose="020B0004020202020204" pitchFamily="34" charset="0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02665"/>
            <a:ext cx="5183188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Solutions</a:t>
            </a:r>
            <a:endParaRPr lang="zh-CN" altLang="en-US" sz="32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841755"/>
            <a:ext cx="5183188" cy="2572645"/>
          </a:xfrm>
        </p:spPr>
        <p:txBody>
          <a:bodyPr rtlCol="0">
            <a:normAutofit fontScale="92500"/>
          </a:bodyPr>
          <a:lstStyle/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Using responsive design principles, testing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dirty="0">
                <a:latin typeface="Aptos Narrow" panose="020B0004020202020204" pitchFamily="34" charset="0"/>
              </a:rPr>
              <a:t>B</a:t>
            </a:r>
            <a:r>
              <a:rPr lang="en-US" altLang="zh-CN" sz="2000" b="0" i="0" u="none" dirty="0">
                <a:latin typeface="Aptos Narrow" panose="020B0004020202020204" pitchFamily="34" charset="0"/>
              </a:rPr>
              <a:t>reaking them down into smaller, adding cues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Using visualization, optimizing loading processes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dirty="0">
                <a:latin typeface="Aptos Narrow" panose="020B0004020202020204" pitchFamily="34" charset="0"/>
              </a:rPr>
              <a:t>Explaining</a:t>
            </a:r>
            <a:r>
              <a:rPr lang="en-US" altLang="zh-CN" sz="2000" b="0" i="0" u="none" dirty="0">
                <a:latin typeface="Aptos Narrow" panose="020B0004020202020204" pitchFamily="34" charset="0"/>
              </a:rPr>
              <a:t> demands clearly, more communication</a:t>
            </a:r>
          </a:p>
          <a:p>
            <a:pPr lvl="0" rtl="0">
              <a:lnSpc>
                <a:spcPct val="100000"/>
              </a:lnSpc>
            </a:pPr>
            <a:r>
              <a:rPr lang="en-US" altLang="zh-CN" sz="2100" dirty="0">
                <a:latin typeface="Aptos Narrow" panose="020B0004020202020204" pitchFamily="34" charset="0"/>
              </a:rPr>
              <a:t>Concerning them all the time, update</a:t>
            </a:r>
          </a:p>
          <a:p>
            <a:pPr lvl="0" rtl="0">
              <a:lnSpc>
                <a:spcPct val="100000"/>
              </a:lnSpc>
            </a:pPr>
            <a:r>
              <a:rPr lang="en-US" altLang="zh-CN" sz="2100" dirty="0">
                <a:latin typeface="Aptos Narrow" panose="020B0004020202020204" pitchFamily="34" charset="0"/>
              </a:rPr>
              <a:t>Regular meetings, designing handoffs, feedback</a:t>
            </a:r>
          </a:p>
          <a:p>
            <a:pPr lvl="0" rtl="0">
              <a:lnSpc>
                <a:spcPct val="100000"/>
              </a:lnSpc>
            </a:pPr>
            <a:endParaRPr lang="zh-CN" altLang="en-US" sz="2100" dirty="0">
              <a:latin typeface="Aptos Narrow" panose="020B0004020202020204" pitchFamily="34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24</a:t>
            </a:fld>
            <a:endParaRPr lang="zh-CN" altLang="en-US" dirty="0"/>
          </a:p>
        </p:txBody>
      </p:sp>
      <p:sp>
        <p:nvSpPr>
          <p:cNvPr id="5" name="标题 42">
            <a:extLst>
              <a:ext uri="{FF2B5EF4-FFF2-40B4-BE49-F238E27FC236}">
                <a16:creationId xmlns:a16="http://schemas.microsoft.com/office/drawing/2014/main" id="{DEFA9A13-CF8F-C216-98D3-D6D90D5F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 rtlCol="0"/>
          <a:lstStyle/>
          <a:p>
            <a:pPr rtl="0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Difficulties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Summary</a:t>
            </a:r>
            <a:endParaRPr lang="zh-CN" altLang="en-US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658F430D-7953-4C3C-B3BE-0B399BDD0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396" t="9928" r="1396" b="35353"/>
          <a:stretch/>
        </p:blipFill>
        <p:spPr>
          <a:xfrm>
            <a:off x="5027598" y="0"/>
            <a:ext cx="3035794" cy="3597039"/>
          </a:xfr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F298FAB9-AC47-4458-8F09-2B393B152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218" r="218" b="51286"/>
          <a:stretch/>
        </p:blipFill>
        <p:spPr>
          <a:xfrm>
            <a:off x="8263901" y="-1"/>
            <a:ext cx="3928091" cy="4143506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2901A9-2FA2-4FF9-8C8C-B9DE9921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US" altLang="zh-CN" dirty="0"/>
              <a:t>After days of hard work, we successfully created a user-friendly prototype.</a:t>
            </a:r>
            <a:r>
              <a:rPr lang="zh-CN" altLang="en-US" dirty="0"/>
              <a:t> </a:t>
            </a:r>
            <a:r>
              <a:rPr lang="en-US" altLang="zh-CN" dirty="0"/>
              <a:t>We learnt more about what users</a:t>
            </a:r>
            <a:r>
              <a:rPr lang="zh-CN" altLang="en-US" dirty="0"/>
              <a:t> </a:t>
            </a:r>
            <a:r>
              <a:rPr lang="en-US" altLang="zh-CN" dirty="0"/>
              <a:t>really need, and know more about how to design. Besides, our achievement is very useful for next step. </a:t>
            </a:r>
            <a:endParaRPr lang="zh-CN" altLang="en-US" dirty="0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FEB2900-00B6-43B7-AC38-09D3FDB30D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2" t="21392" r="2" b="32058"/>
          <a:stretch/>
        </p:blipFill>
        <p:spPr>
          <a:xfrm>
            <a:off x="5021992" y="3792430"/>
            <a:ext cx="3041329" cy="3065569"/>
          </a:xfr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92EE76B6-79F9-4163-9187-866AA0F39E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37" r="237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559"/>
            <a:ext cx="10515600" cy="1344168"/>
          </a:xfrm>
        </p:spPr>
        <p:txBody>
          <a:bodyPr rtlCol="0"/>
          <a:lstStyle/>
          <a:p>
            <a:pPr rtl="0"/>
            <a:r>
              <a:rPr lang="en-US" altLang="zh-CN" dirty="0"/>
              <a:t>Thanks!</a:t>
            </a:r>
            <a:endParaRPr lang="zh-CN" altLang="en-US" dirty="0"/>
          </a:p>
        </p:txBody>
      </p:sp>
      <p:pic>
        <p:nvPicPr>
          <p:cNvPr id="23" name="联机图像占位符 23" descr="用户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69800" y="3281183"/>
            <a:ext cx="1080000" cy="1080000"/>
          </a:xfrm>
        </p:spPr>
      </p:pic>
      <p:pic>
        <p:nvPicPr>
          <p:cNvPr id="27" name="联机图像占位符 11" descr="显示器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42200" y="3281183"/>
            <a:ext cx="1080000" cy="108000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131" y="4565825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Group:</a:t>
            </a:r>
            <a:r>
              <a:rPr lang="zh-CN" altLang="en-US" dirty="0"/>
              <a:t> </a:t>
            </a:r>
            <a:r>
              <a:rPr lang="en-US" altLang="zh-CN" dirty="0"/>
              <a:t>THEMIS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50580" y="4562857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EE308FZ, MIEC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26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CEC8BD-5586-31FD-5575-B8177B5C3C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85" r="2885"/>
          <a:stretch/>
        </p:blipFill>
        <p:spPr>
          <a:xfrm flipH="1">
            <a:off x="5180423" y="3145832"/>
            <a:ext cx="1828104" cy="1633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CB19CE-BB9E-FF64-1F15-41923DA5C54E}"/>
              </a:ext>
            </a:extLst>
          </p:cNvPr>
          <p:cNvSpPr txBox="1"/>
          <p:nvPr/>
        </p:nvSpPr>
        <p:spPr>
          <a:xfrm>
            <a:off x="5342443" y="4779462"/>
            <a:ext cx="1666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2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Introduction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1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6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zh-CN" altLang="en-US" sz="66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5" b="695"/>
          <a:stretch/>
        </p:blipFill>
        <p:spPr/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Prototype: </a:t>
            </a:r>
          </a:p>
          <a:p>
            <a:pPr rtl="0"/>
            <a:r>
              <a:rPr lang="en-US" altLang="zh-CN" dirty="0"/>
              <a:t> </a:t>
            </a:r>
            <a:r>
              <a:rPr lang="en-US" altLang="zh-CN" sz="2200" dirty="0"/>
              <a:t>   A rapid software development to validate requirements. It can help to communicate, and improve the quality.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UI:</a:t>
            </a:r>
            <a:r>
              <a:rPr lang="en-US" altLang="zh-CN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rtl="0"/>
            <a:r>
              <a:rPr lang="en-US" altLang="zh-CN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</a:t>
            </a:r>
            <a:r>
              <a:rPr lang="en-US" altLang="zh-CN" sz="2200" dirty="0"/>
              <a:t>User Interface. The bridge between user and product. A good UI can improve user’s experience and product’s usability.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Designers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2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64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Microsoft YaHei UI" panose="020B0503020204020204" pitchFamily="34" charset="-122"/>
                <a:cs typeface="Lucida Sans Unicode" panose="020B0602030504020204" pitchFamily="34" charset="0"/>
              </a:rPr>
              <a:t>Designers</a:t>
            </a:r>
            <a:endParaRPr lang="zh-CN" altLang="en-US" sz="4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chemeClr val="tx1"/>
                </a:solidFill>
              </a:rPr>
              <a:t>2023/11/</a:t>
            </a:r>
            <a:r>
              <a:rPr lang="en-US" altLang="zh-CN" dirty="0"/>
              <a:t>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>
                <a:solidFill>
                  <a:schemeClr val="tx1"/>
                </a:solidFill>
              </a:rPr>
              <a:t>6</a:t>
            </a:fld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DB4AF513-E7F4-417D-8A71-1466E66E1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92297"/>
              </p:ext>
            </p:extLst>
          </p:nvPr>
        </p:nvGraphicFramePr>
        <p:xfrm>
          <a:off x="1110450" y="2397797"/>
          <a:ext cx="9971100" cy="3251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775">
                  <a:extLst>
                    <a:ext uri="{9D8B030D-6E8A-4147-A177-3AD203B41FA5}">
                      <a16:colId xmlns:a16="http://schemas.microsoft.com/office/drawing/2014/main" val="4236101987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3759119048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1493095617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4039141651"/>
                    </a:ext>
                  </a:extLst>
                </a:gridCol>
              </a:tblGrid>
              <a:tr h="975434">
                <a:tc>
                  <a:txBody>
                    <a:bodyPr/>
                    <a:lstStyle/>
                    <a:p>
                      <a:pPr rtl="0"/>
                      <a:endParaRPr lang="en-US" sz="2300" dirty="0"/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English Name (Pinyin)</a:t>
                      </a: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3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Chinese Name 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（中文名）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300" b="1" kern="120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Sutdent</a:t>
                      </a:r>
                      <a:r>
                        <a:rPr lang="en-US" sz="23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ID</a:t>
                      </a: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3123168758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rtl="0"/>
                      <a:r>
                        <a:rPr lang="en-US" altLang="zh-CN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Designer 1</a:t>
                      </a:r>
                      <a:endParaRPr lang="en-US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Zhaoqing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Lin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林兆青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832101217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766787693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Designer 2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Xinyun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Li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李欣芸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832101211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87153489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Designer 3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uyang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Hua</a:t>
                      </a: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华雨杨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832101207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124140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Developing Tools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3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18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D69BF-4750-B064-C706-D62FBEC0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61188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B3A88-C809-0F54-D30C-AA50E5E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49" y="2153228"/>
            <a:ext cx="6515092" cy="35755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67CA3E-1F92-FB72-1F93-0C90C3240621}"/>
              </a:ext>
            </a:extLst>
          </p:cNvPr>
          <p:cNvSpPr txBox="1"/>
          <p:nvPr/>
        </p:nvSpPr>
        <p:spPr>
          <a:xfrm>
            <a:off x="676835" y="2153228"/>
            <a:ext cx="457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JsDesign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designing platform that supports online collaboration.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69CE1E-6C6E-4D5F-8D91-7982B46422E8}"/>
              </a:ext>
            </a:extLst>
          </p:cNvPr>
          <p:cNvSpPr txBox="1"/>
          <p:nvPr/>
        </p:nvSpPr>
        <p:spPr>
          <a:xfrm>
            <a:off x="676835" y="4001960"/>
            <a:ext cx="4312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Designers tried different ideas with its useful functions.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1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D00D396D-1778-A2C3-E29D-BDABFC8BA438}"/>
              </a:ext>
            </a:extLst>
          </p:cNvPr>
          <p:cNvSpPr txBox="1">
            <a:spLocks/>
          </p:cNvSpPr>
          <p:nvPr/>
        </p:nvSpPr>
        <p:spPr>
          <a:xfrm>
            <a:off x="768096" y="461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8A48EF-937A-52D3-072C-3AE0BDEF8951}"/>
              </a:ext>
            </a:extLst>
          </p:cNvPr>
          <p:cNvGrpSpPr/>
          <p:nvPr/>
        </p:nvGrpSpPr>
        <p:grpSpPr>
          <a:xfrm>
            <a:off x="838200" y="1845833"/>
            <a:ext cx="6339826" cy="3992287"/>
            <a:chOff x="838200" y="1845833"/>
            <a:chExt cx="6339826" cy="39922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49BC802-6564-6B35-F5F1-B056EBB7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45833"/>
              <a:ext cx="6339826" cy="344161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A1538CA-57F3-6F48-2A3B-B2C13227AD14}"/>
                </a:ext>
              </a:extLst>
            </p:cNvPr>
            <p:cNvSpPr txBox="1"/>
            <p:nvPr/>
          </p:nvSpPr>
          <p:spPr>
            <a:xfrm>
              <a:off x="3140031" y="5376455"/>
              <a:ext cx="1736163" cy="461665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Developing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0F39ECF-3D23-4FBD-ACD3-CC7E1B6D0453}"/>
              </a:ext>
            </a:extLst>
          </p:cNvPr>
          <p:cNvGrpSpPr/>
          <p:nvPr/>
        </p:nvGrpSpPr>
        <p:grpSpPr>
          <a:xfrm>
            <a:off x="5246880" y="2467916"/>
            <a:ext cx="6106920" cy="3869616"/>
            <a:chOff x="5246880" y="2851859"/>
            <a:chExt cx="6106920" cy="38696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B2A24C-7AC2-7463-0B74-AE0726E99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6880" y="2851859"/>
              <a:ext cx="6106920" cy="334934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9B8AE9B-CF0B-A565-7E74-30B8328CFA56}"/>
                </a:ext>
              </a:extLst>
            </p:cNvPr>
            <p:cNvSpPr txBox="1"/>
            <p:nvPr/>
          </p:nvSpPr>
          <p:spPr>
            <a:xfrm>
              <a:off x="6971925" y="6259810"/>
              <a:ext cx="2656829" cy="461665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Prototype preview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5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15_TF00621257_Win32" id="{BF98330C-808D-44CA-B699-338AA65D1F80}" vid="{D278E850-6EF5-4D85-B430-6F1CA69986D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素描演示文稿</Template>
  <TotalTime>737</TotalTime>
  <Words>650</Words>
  <Application>Microsoft Office PowerPoint</Application>
  <PresentationFormat>宽屏</PresentationFormat>
  <Paragraphs>181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Microsoft YaHei UI</vt:lpstr>
      <vt:lpstr>Algerian</vt:lpstr>
      <vt:lpstr>Aptos Narrow</vt:lpstr>
      <vt:lpstr>Arial</vt:lpstr>
      <vt:lpstr>Calibri</vt:lpstr>
      <vt:lpstr>Century</vt:lpstr>
      <vt:lpstr>Comic Sans MS</vt:lpstr>
      <vt:lpstr>Consolas</vt:lpstr>
      <vt:lpstr>Lucida Sans Unicode</vt:lpstr>
      <vt:lpstr>MV Boli</vt:lpstr>
      <vt:lpstr>Segoe Script</vt:lpstr>
      <vt:lpstr>Segoe UI Semibold</vt:lpstr>
      <vt:lpstr>Sitka Subheading</vt:lpstr>
      <vt:lpstr>The Hand Black</vt:lpstr>
      <vt:lpstr>Times New Roman</vt:lpstr>
      <vt:lpstr>Wingdings</vt:lpstr>
      <vt:lpstr>SketchyVTI</vt:lpstr>
      <vt:lpstr> Prototype Design of User Interface</vt:lpstr>
      <vt:lpstr>Content</vt:lpstr>
      <vt:lpstr>Introduction</vt:lpstr>
      <vt:lpstr>Introduction</vt:lpstr>
      <vt:lpstr>Designers</vt:lpstr>
      <vt:lpstr>Designers</vt:lpstr>
      <vt:lpstr>Developing Tools</vt:lpstr>
      <vt:lpstr>Tool: JsDesign</vt:lpstr>
      <vt:lpstr>PowerPoint 演示文稿</vt:lpstr>
      <vt:lpstr>Design Details</vt:lpstr>
      <vt:lpstr>Considering previous products Basing on our own requirements Making sense of user’s experience</vt:lpstr>
      <vt:lpstr>User Experience Team concept Functionality  Responsiveness</vt:lpstr>
      <vt:lpstr>Developing Process</vt:lpstr>
      <vt:lpstr>Main Parts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Difficulties </vt:lpstr>
      <vt:lpstr>Summary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素描</dc:title>
  <dc:creator>文轩 周</dc:creator>
  <cp:lastModifiedBy>文轩 周</cp:lastModifiedBy>
  <cp:revision>46</cp:revision>
  <dcterms:created xsi:type="dcterms:W3CDTF">2023-11-05T10:44:40Z</dcterms:created>
  <dcterms:modified xsi:type="dcterms:W3CDTF">2023-11-09T11:17:22Z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